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71" r:id="rId9"/>
    <p:sldId id="272" r:id="rId10"/>
    <p:sldId id="273" r:id="rId11"/>
    <p:sldId id="274" r:id="rId12"/>
    <p:sldId id="275" r:id="rId13"/>
    <p:sldId id="276" r:id="rId14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260">
          <p15:clr>
            <a:srgbClr val="A4A3A4"/>
          </p15:clr>
        </p15:guide>
        <p15:guide id="3" orient="horz" pos="173">
          <p15:clr>
            <a:srgbClr val="A4A3A4"/>
          </p15:clr>
        </p15:guide>
        <p15:guide id="4" orient="horz" pos="473">
          <p15:clr>
            <a:srgbClr val="A4A3A4"/>
          </p15:clr>
        </p15:guide>
        <p15:guide id="5" orient="horz" pos="134">
          <p15:clr>
            <a:srgbClr val="A4A3A4"/>
          </p15:clr>
        </p15:guide>
        <p15:guide id="6" orient="horz" pos="770">
          <p15:clr>
            <a:srgbClr val="A4A3A4"/>
          </p15:clr>
        </p15:guide>
        <p15:guide id="7" pos="3560">
          <p15:clr>
            <a:srgbClr val="A4A3A4"/>
          </p15:clr>
        </p15:guide>
        <p15:guide id="8" pos="5523">
          <p15:clr>
            <a:srgbClr val="A4A3A4"/>
          </p15:clr>
        </p15:guide>
        <p15:guide id="9" pos="182">
          <p15:clr>
            <a:srgbClr val="A4A3A4"/>
          </p15:clr>
        </p15:guide>
        <p15:guide id="10" pos="1933">
          <p15:clr>
            <a:srgbClr val="A4A3A4"/>
          </p15:clr>
        </p15:guide>
        <p15:guide id="11" pos="2880">
          <p15:clr>
            <a:srgbClr val="A4A3A4"/>
          </p15:clr>
        </p15:guide>
        <p15:guide id="12" pos="2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C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73" autoAdjust="0"/>
  </p:normalViewPr>
  <p:slideViewPr>
    <p:cSldViewPr>
      <p:cViewPr varScale="1">
        <p:scale>
          <a:sx n="109" d="100"/>
          <a:sy n="109" d="100"/>
        </p:scale>
        <p:origin x="120" y="228"/>
      </p:cViewPr>
      <p:guideLst>
        <p:guide orient="horz" pos="1620"/>
        <p:guide orient="horz" pos="260"/>
        <p:guide orient="horz" pos="173"/>
        <p:guide orient="horz" pos="473"/>
        <p:guide orient="horz" pos="134"/>
        <p:guide orient="horz" pos="770"/>
        <p:guide pos="3560"/>
        <p:guide pos="5523"/>
        <p:guide pos="182"/>
        <p:guide pos="1933"/>
        <p:guide pos="2880"/>
        <p:guide pos="2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724F7-2CA3-49AB-A727-C98F228E1DB9}" type="datetimeFigureOut">
              <a:rPr lang="de-DE" smtClean="0"/>
              <a:t>28.03.2020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24665-5A56-42A2-8648-A00C84D9B7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9540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1671710"/>
            <a:ext cx="7772400" cy="540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20000" y="2643758"/>
            <a:ext cx="7772400" cy="151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23872" cy="43281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864" y="4659982"/>
            <a:ext cx="2133600" cy="1463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00" y="352800"/>
            <a:ext cx="31432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876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Überschrif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50404"/>
            <a:ext cx="8229600" cy="425202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59168" y="1365617"/>
            <a:ext cx="8229600" cy="307834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00.00.2013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/>
              <a:t>| Verfasser  | Titel  (Bitte  in Fußzeile eintragen: Einfügen &gt; Kopf- und Fußzeile)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3321DB6-3692-43BA-A252-8B060A33E30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1867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lie mit Überschrift, Text und Inhalte (Bilder, Clipart, Diagramme,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49600"/>
            <a:ext cx="8229600" cy="425202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0800" y="1364400"/>
            <a:ext cx="8229600" cy="30780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00.00.2013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/>
              <a:t>| Verfasser  | Titel  (Bitte  in Fußzeile eintragen: Einfügen &gt; Kopf- und Fußzeile)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1DB6-3692-43BA-A252-8B060A33E30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9628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00.00.2013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/>
              <a:t>| Verfasser  | Titel  (Bitte  in Fußzeile eintragen: Einfügen &gt; Kopf- und Fußzeile)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1DB6-3692-43BA-A252-8B060A33E30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2128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49600"/>
            <a:ext cx="8229600" cy="42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0800" y="1364399"/>
            <a:ext cx="8229600" cy="307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0000" y="4770000"/>
            <a:ext cx="900000" cy="15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00.00.2013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76000" y="4770000"/>
            <a:ext cx="6840000" cy="15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de-DE" dirty="0"/>
              <a:t>| Verfasser  | Titel  (Bitte  in Fußzeile eintragen: Einfügen &gt; Kopf- und Fußzeile)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80800" y="4768200"/>
            <a:ext cx="360000" cy="15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DE" sz="1100" smtClean="0">
                <a:latin typeface="Arial" pitchFamily="34" charset="0"/>
                <a:cs typeface="Arial" pitchFamily="34" charset="0"/>
              </a:defRPr>
            </a:lvl1pPr>
          </a:lstStyle>
          <a:p>
            <a:fld id="{E3321DB6-3692-43BA-A252-8B060A33E30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286256" cy="43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9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5508104" y="3389076"/>
            <a:ext cx="3563888" cy="43204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6084168" y="3297905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de-DE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accelerate</a:t>
            </a:r>
            <a:endParaRPr lang="de-DE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23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1DB6-3692-43BA-A252-8B060A33E309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23528" y="909295"/>
            <a:ext cx="8424936" cy="654343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23528" y="1067189"/>
            <a:ext cx="842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Personal </a:t>
            </a:r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Unternehmensorganisation</a:t>
            </a:r>
            <a:endParaRPr lang="de-D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ußzeilenplatzhalter 2">
            <a:extLst>
              <a:ext uri="{FF2B5EF4-FFF2-40B4-BE49-F238E27FC236}">
                <a16:creationId xmlns:a16="http://schemas.microsoft.com/office/drawing/2014/main" id="{42BB71A0-B9BF-4B49-A1C7-EC472D53A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668" y="4770000"/>
            <a:ext cx="6840000" cy="151200"/>
          </a:xfrm>
        </p:spPr>
        <p:txBody>
          <a:bodyPr/>
          <a:lstStyle/>
          <a:p>
            <a:pPr algn="l"/>
            <a:r>
              <a:rPr lang="de-DE" dirty="0"/>
              <a:t>Mathias Härchen | </a:t>
            </a:r>
            <a:r>
              <a:rPr lang="de-DE" dirty="0" smtClean="0"/>
              <a:t>IHK </a:t>
            </a:r>
            <a:r>
              <a:rPr lang="de-DE" dirty="0" err="1" smtClean="0"/>
              <a:t>accelerates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23528" y="1635646"/>
            <a:ext cx="3816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u="sng" dirty="0" smtClean="0">
                <a:latin typeface="Arial" pitchFamily="34" charset="0"/>
                <a:cs typeface="Arial" pitchFamily="34" charset="0"/>
              </a:rPr>
              <a:t>Standort / Räume</a:t>
            </a:r>
          </a:p>
          <a:p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Coworking</a:t>
            </a:r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Gründer- und Technologiezentren</a:t>
            </a:r>
          </a:p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Business Center</a:t>
            </a:r>
          </a:p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Baurecht / Baunutzungsrecht</a:t>
            </a:r>
          </a:p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Straßenrecht</a:t>
            </a:r>
          </a:p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Emissionsschutzrecht</a:t>
            </a:r>
          </a:p>
          <a:p>
            <a:endParaRPr lang="de-DE" sz="1200" dirty="0">
              <a:latin typeface="Arial" pitchFamily="34" charset="0"/>
              <a:cs typeface="Arial" pitchFamily="34" charset="0"/>
            </a:endParaRPr>
          </a:p>
          <a:p>
            <a:r>
              <a:rPr lang="de-DE" sz="1200" u="sng" dirty="0" smtClean="0">
                <a:latin typeface="Arial" pitchFamily="34" charset="0"/>
                <a:cs typeface="Arial" pitchFamily="34" charset="0"/>
              </a:rPr>
              <a:t>Person / Team / Personal</a:t>
            </a:r>
          </a:p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Arbeitsrecht</a:t>
            </a:r>
          </a:p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Organisationsentwicklung</a:t>
            </a:r>
          </a:p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Team(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buildung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Persönliche &amp; fachliche Voraussetzungen</a:t>
            </a:r>
          </a:p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Handelsvertreter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932040" y="1635646"/>
            <a:ext cx="3816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u="sng" dirty="0" smtClean="0">
                <a:latin typeface="Arial" pitchFamily="34" charset="0"/>
                <a:cs typeface="Arial" pitchFamily="34" charset="0"/>
              </a:rPr>
              <a:t>Recht &amp; Steuern</a:t>
            </a:r>
          </a:p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Rechtsform</a:t>
            </a:r>
          </a:p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Gewerberecht &amp; Gewerbeanmeldung</a:t>
            </a:r>
          </a:p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Adressbuchschwindel</a:t>
            </a:r>
          </a:p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Firma &amp; Handelsregister</a:t>
            </a:r>
          </a:p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Fragebogen für Existenzgründer</a:t>
            </a:r>
          </a:p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Angaben auf Rechnungen</a:t>
            </a:r>
          </a:p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Schutzrechte</a:t>
            </a:r>
          </a:p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Scheinselbstständigkeit</a:t>
            </a:r>
          </a:p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Steuertipps für Existenzgründer</a:t>
            </a:r>
          </a:p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Vertragsrecht &amp; AGB</a:t>
            </a:r>
          </a:p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Formalitäten</a:t>
            </a:r>
          </a:p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Internetrecht</a:t>
            </a:r>
          </a:p>
          <a:p>
            <a:endParaRPr lang="de-DE" sz="1200" dirty="0">
              <a:latin typeface="Arial" pitchFamily="34" charset="0"/>
              <a:cs typeface="Arial" pitchFamily="34" charset="0"/>
            </a:endParaRPr>
          </a:p>
          <a:p>
            <a:r>
              <a:rPr lang="de-DE" sz="1200" u="sng" dirty="0" smtClean="0">
                <a:latin typeface="Arial" pitchFamily="34" charset="0"/>
                <a:cs typeface="Arial" pitchFamily="34" charset="0"/>
              </a:rPr>
              <a:t>Versicherungen</a:t>
            </a:r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Persönliche Absicherung</a:t>
            </a:r>
          </a:p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Betriebliche Absicherung</a:t>
            </a:r>
          </a:p>
          <a:p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Sozialversichungen</a:t>
            </a:r>
            <a:endParaRPr lang="de-DE" sz="1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72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1DB6-3692-43BA-A252-8B060A33E309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23528" y="909295"/>
            <a:ext cx="8424936" cy="654343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023828" y="1067189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Finanzierung &amp; Förderung</a:t>
            </a:r>
          </a:p>
        </p:txBody>
      </p:sp>
      <p:sp>
        <p:nvSpPr>
          <p:cNvPr id="21" name="Fußzeilenplatzhalter 2">
            <a:extLst>
              <a:ext uri="{FF2B5EF4-FFF2-40B4-BE49-F238E27FC236}">
                <a16:creationId xmlns:a16="http://schemas.microsoft.com/office/drawing/2014/main" id="{42BB71A0-B9BF-4B49-A1C7-EC472D53A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668" y="4770000"/>
            <a:ext cx="6840000" cy="151200"/>
          </a:xfrm>
        </p:spPr>
        <p:txBody>
          <a:bodyPr/>
          <a:lstStyle/>
          <a:p>
            <a:pPr algn="l"/>
            <a:r>
              <a:rPr lang="de-DE" dirty="0"/>
              <a:t>Mathias Härchen | </a:t>
            </a:r>
            <a:r>
              <a:rPr lang="de-DE" dirty="0" smtClean="0"/>
              <a:t>IHK </a:t>
            </a:r>
            <a:r>
              <a:rPr lang="de-DE" dirty="0" err="1" smtClean="0"/>
              <a:t>accelerates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23528" y="1635646"/>
            <a:ext cx="4176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Gründungszuschuss &amp; Einstiegsgeld</a:t>
            </a: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Beratungszuschüsse</a:t>
            </a: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Gründerstipendium</a:t>
            </a: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Förderdarlehen</a:t>
            </a: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Mikrofinanzierung</a:t>
            </a: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Bürgschaften</a:t>
            </a: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Kapitalbedarf (= Schlüssel für Finanzierungsfrage)</a:t>
            </a:r>
            <a:endParaRPr lang="de-DE" sz="1400" dirty="0">
              <a:latin typeface="Arial" pitchFamily="34" charset="0"/>
              <a:cs typeface="Arial" pitchFamily="34" charset="0"/>
            </a:endParaRP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Bankgespräch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932040" y="1635646"/>
            <a:ext cx="38164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Crowdfunding / -</a:t>
            </a: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investing</a:t>
            </a:r>
            <a:endParaRPr lang="de-DE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Bootstrapping</a:t>
            </a: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Venture Capital</a:t>
            </a: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Business Angels</a:t>
            </a: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Investoren</a:t>
            </a:r>
          </a:p>
        </p:txBody>
      </p:sp>
    </p:spTree>
    <p:extLst>
      <p:ext uri="{BB962C8B-B14F-4D97-AF65-F5344CB8AC3E}">
        <p14:creationId xmlns:p14="http://schemas.microsoft.com/office/powerpoint/2010/main" val="42164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1DB6-3692-43BA-A252-8B060A33E309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23528" y="909295"/>
            <a:ext cx="8424936" cy="654343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023828" y="1067189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Beratung &amp; Netzwerke</a:t>
            </a:r>
          </a:p>
        </p:txBody>
      </p:sp>
      <p:sp>
        <p:nvSpPr>
          <p:cNvPr id="21" name="Fußzeilenplatzhalter 2">
            <a:extLst>
              <a:ext uri="{FF2B5EF4-FFF2-40B4-BE49-F238E27FC236}">
                <a16:creationId xmlns:a16="http://schemas.microsoft.com/office/drawing/2014/main" id="{42BB71A0-B9BF-4B49-A1C7-EC472D53A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668" y="4770000"/>
            <a:ext cx="6840000" cy="151200"/>
          </a:xfrm>
        </p:spPr>
        <p:txBody>
          <a:bodyPr/>
          <a:lstStyle/>
          <a:p>
            <a:pPr algn="l"/>
            <a:r>
              <a:rPr lang="de-DE" dirty="0"/>
              <a:t>Mathias Härchen | </a:t>
            </a:r>
            <a:r>
              <a:rPr lang="de-DE" dirty="0" smtClean="0"/>
              <a:t>IHK </a:t>
            </a:r>
            <a:r>
              <a:rPr lang="de-DE" dirty="0" err="1" smtClean="0"/>
              <a:t>accelerates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23528" y="1635646"/>
            <a:ext cx="3816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Individuelle Beratung</a:t>
            </a: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Beraterwahl</a:t>
            </a:r>
          </a:p>
          <a:p>
            <a:r>
              <a:rPr lang="de-DE" sz="1400" dirty="0">
                <a:latin typeface="Arial" pitchFamily="34" charset="0"/>
                <a:cs typeface="Arial" pitchFamily="34" charset="0"/>
              </a:rPr>
              <a:t>Beratung: 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wo finden?</a:t>
            </a: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Beratung: wie bezahlen?</a:t>
            </a: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Senior Experten / Wirtschaftssenioren</a:t>
            </a: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Schuldnerhilfe</a:t>
            </a: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Krisenhilfe</a:t>
            </a: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Coaching &amp; Mentoring</a:t>
            </a: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IHK: neutral &amp; objektiv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932040" y="1635646"/>
            <a:ext cx="38164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Wirtschaftsjunioren</a:t>
            </a: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NUK Neues Unternehmertum Rheinland</a:t>
            </a: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Hochschulgründernetz Cologne (</a:t>
            </a: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hgnc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Entrepreneurship Club Cologne (</a:t>
            </a: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ecc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InsurLab</a:t>
            </a:r>
            <a:endParaRPr lang="de-DE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Digital Hub Cologne</a:t>
            </a:r>
          </a:p>
          <a:p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eHealth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-Initiative</a:t>
            </a: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Sonstige Netzwerke</a:t>
            </a:r>
          </a:p>
        </p:txBody>
      </p:sp>
    </p:spTree>
    <p:extLst>
      <p:ext uri="{BB962C8B-B14F-4D97-AF65-F5344CB8AC3E}">
        <p14:creationId xmlns:p14="http://schemas.microsoft.com/office/powerpoint/2010/main" val="216469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1DB6-3692-43BA-A252-8B060A33E309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23528" y="909295"/>
            <a:ext cx="8424936" cy="654343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879812" y="1068153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Wachstum &amp; </a:t>
            </a:r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Internationalisierung</a:t>
            </a:r>
            <a:endParaRPr lang="de-D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ußzeilenplatzhalter 2">
            <a:extLst>
              <a:ext uri="{FF2B5EF4-FFF2-40B4-BE49-F238E27FC236}">
                <a16:creationId xmlns:a16="http://schemas.microsoft.com/office/drawing/2014/main" id="{42BB71A0-B9BF-4B49-A1C7-EC472D53A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668" y="4770000"/>
            <a:ext cx="6840000" cy="151200"/>
          </a:xfrm>
        </p:spPr>
        <p:txBody>
          <a:bodyPr/>
          <a:lstStyle/>
          <a:p>
            <a:pPr algn="l"/>
            <a:r>
              <a:rPr lang="de-DE" dirty="0"/>
              <a:t>Mathias Härchen | </a:t>
            </a:r>
            <a:r>
              <a:rPr lang="de-DE" dirty="0" smtClean="0"/>
              <a:t>IHK </a:t>
            </a:r>
            <a:r>
              <a:rPr lang="de-DE" dirty="0" err="1" smtClean="0"/>
              <a:t>accelerates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23528" y="1635646"/>
            <a:ext cx="3816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(Neue) Märkte</a:t>
            </a: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Messen</a:t>
            </a: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Wachstumsfragen</a:t>
            </a:r>
            <a:endParaRPr lang="de-DE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932040" y="1635646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Import- / Export</a:t>
            </a:r>
          </a:p>
          <a:p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How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Aufenthaltsrecht / Visafragen</a:t>
            </a: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AHK-Angebot für den Sprung</a:t>
            </a:r>
          </a:p>
        </p:txBody>
      </p:sp>
    </p:spTree>
    <p:extLst>
      <p:ext uri="{BB962C8B-B14F-4D97-AF65-F5344CB8AC3E}">
        <p14:creationId xmlns:p14="http://schemas.microsoft.com/office/powerpoint/2010/main" val="137080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Unsere Mission: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1DB6-3692-43BA-A252-8B060A33E309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0800" y="1364400"/>
            <a:ext cx="8431680" cy="3078000"/>
          </a:xfrm>
        </p:spPr>
        <p:txBody>
          <a:bodyPr/>
          <a:lstStyle/>
          <a:p>
            <a:pPr marL="0" indent="0">
              <a:lnSpc>
                <a:spcPts val="1400"/>
              </a:lnSpc>
              <a:spcAft>
                <a:spcPts val="0"/>
              </a:spcAft>
              <a:buNone/>
            </a:pPr>
            <a:endParaRPr lang="de-DE" sz="800" dirty="0"/>
          </a:p>
          <a:p>
            <a:pPr marL="0" indent="0">
              <a:lnSpc>
                <a:spcPts val="1400"/>
              </a:lnSpc>
              <a:spcAft>
                <a:spcPts val="0"/>
              </a:spcAft>
              <a:buNone/>
            </a:pPr>
            <a:endParaRPr lang="de-DE" sz="800" dirty="0"/>
          </a:p>
          <a:p>
            <a:pPr marL="0" indent="0" algn="ctr">
              <a:lnSpc>
                <a:spcPts val="1400"/>
              </a:lnSpc>
              <a:spcAft>
                <a:spcPts val="0"/>
              </a:spcAft>
              <a:buNone/>
            </a:pPr>
            <a:r>
              <a:rPr lang="de-DE" sz="2300" b="1" dirty="0" smtClean="0"/>
              <a:t>Wir unterstützen Gründer beim Aufbau starker Startups</a:t>
            </a:r>
          </a:p>
          <a:p>
            <a:pPr marL="0" indent="0" algn="ctr">
              <a:lnSpc>
                <a:spcPts val="1400"/>
              </a:lnSpc>
              <a:spcAft>
                <a:spcPts val="0"/>
              </a:spcAft>
              <a:buNone/>
            </a:pPr>
            <a:endParaRPr lang="de-DE" sz="2300" b="1" dirty="0"/>
          </a:p>
          <a:p>
            <a:pPr marL="0" indent="0" algn="ctr">
              <a:lnSpc>
                <a:spcPts val="1400"/>
              </a:lnSpc>
              <a:spcAft>
                <a:spcPts val="0"/>
              </a:spcAft>
              <a:buNone/>
            </a:pPr>
            <a:endParaRPr lang="de-DE" sz="23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1400"/>
              </a:lnSpc>
              <a:spcAft>
                <a:spcPts val="0"/>
              </a:spcAft>
              <a:buNone/>
            </a:pPr>
            <a:r>
              <a:rPr lang="de-DE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und</a:t>
            </a:r>
            <a:endParaRPr lang="de-DE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1400"/>
              </a:lnSpc>
              <a:spcAft>
                <a:spcPts val="0"/>
              </a:spcAft>
              <a:buNone/>
            </a:pPr>
            <a:endParaRPr lang="de-DE" sz="23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de-DE" sz="2300" b="1" smtClean="0"/>
              <a:t>Wir entwickeln </a:t>
            </a:r>
            <a:r>
              <a:rPr lang="de-DE" sz="2300" b="1" dirty="0" smtClean="0"/>
              <a:t>ein gründerzentriertes Ökosystem für das Rheinland.</a:t>
            </a:r>
            <a:endParaRPr lang="de-DE" sz="2300" b="1" dirty="0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42BB71A0-B9BF-4B49-A1C7-EC472D53A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668" y="4770000"/>
            <a:ext cx="6840000" cy="151200"/>
          </a:xfrm>
        </p:spPr>
        <p:txBody>
          <a:bodyPr/>
          <a:lstStyle/>
          <a:p>
            <a:pPr algn="l"/>
            <a:r>
              <a:rPr lang="de-DE" dirty="0"/>
              <a:t>Mathias Härchen | Startup-Unit IHK Köln</a:t>
            </a:r>
          </a:p>
        </p:txBody>
      </p:sp>
    </p:spTree>
    <p:extLst>
      <p:ext uri="{BB962C8B-B14F-4D97-AF65-F5344CB8AC3E}">
        <p14:creationId xmlns:p14="http://schemas.microsoft.com/office/powerpoint/2010/main" val="41814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Ja, </a:t>
            </a:r>
            <a:r>
              <a:rPr lang="de-DE" dirty="0"/>
              <a:t>…	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1DB6-3692-43BA-A252-8B060A33E309}" type="slidenum">
              <a:rPr lang="de-DE" smtClean="0"/>
              <a:pPr/>
              <a:t>3</a:t>
            </a:fld>
            <a:endParaRPr lang="de-DE" dirty="0"/>
          </a:p>
        </p:txBody>
      </p:sp>
      <p:graphicFrame>
        <p:nvGraphicFramePr>
          <p:cNvPr id="14" name="Inhaltsplatzhalter 13"/>
          <p:cNvGraphicFramePr>
            <a:graphicFrameLocks noGrp="1"/>
          </p:cNvGraphicFramePr>
          <p:nvPr>
            <p:ph idx="1"/>
            <p:extLst/>
          </p:nvPr>
        </p:nvGraphicFramePr>
        <p:xfrm>
          <a:off x="582456" y="1485932"/>
          <a:ext cx="3053440" cy="279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5408">
                  <a:extLst>
                    <a:ext uri="{9D8B030D-6E8A-4147-A177-3AD203B41FA5}">
                      <a16:colId xmlns:a16="http://schemas.microsoft.com/office/drawing/2014/main" val="376043379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900266931"/>
                    </a:ext>
                  </a:extLst>
                </a:gridCol>
              </a:tblGrid>
              <a:tr h="123126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</a:rPr>
                        <a:t>Was wir bereits tun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2" marR="47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2" marR="47492" marT="0" marB="0"/>
                </a:tc>
                <a:extLst>
                  <a:ext uri="{0D108BD9-81ED-4DB2-BD59-A6C34878D82A}">
                    <a16:rowId xmlns:a16="http://schemas.microsoft.com/office/drawing/2014/main" val="3064551048"/>
                  </a:ext>
                </a:extLst>
              </a:tr>
              <a:tr h="123126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</a:rPr>
                        <a:t>Ideenfindung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2" marR="47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2" marR="47492" marT="0" marB="0"/>
                </a:tc>
                <a:extLst>
                  <a:ext uri="{0D108BD9-81ED-4DB2-BD59-A6C34878D82A}">
                    <a16:rowId xmlns:a16="http://schemas.microsoft.com/office/drawing/2014/main" val="3011777458"/>
                  </a:ext>
                </a:extLst>
              </a:tr>
              <a:tr h="123126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</a:rPr>
                        <a:t>Geschäftsmodellentwicklung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2" marR="47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2" marR="47492" marT="0" marB="0"/>
                </a:tc>
                <a:extLst>
                  <a:ext uri="{0D108BD9-81ED-4DB2-BD59-A6C34878D82A}">
                    <a16:rowId xmlns:a16="http://schemas.microsoft.com/office/drawing/2014/main" val="2376862651"/>
                  </a:ext>
                </a:extLst>
              </a:tr>
              <a:tr h="123126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</a:rPr>
                        <a:t>Validierung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2" marR="47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2" marR="47492" marT="0" marB="0"/>
                </a:tc>
                <a:extLst>
                  <a:ext uri="{0D108BD9-81ED-4DB2-BD59-A6C34878D82A}">
                    <a16:rowId xmlns:a16="http://schemas.microsoft.com/office/drawing/2014/main" val="133632088"/>
                  </a:ext>
                </a:extLst>
              </a:tr>
              <a:tr h="123126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Coaching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2" marR="47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2" marR="47492" marT="0" marB="0"/>
                </a:tc>
                <a:extLst>
                  <a:ext uri="{0D108BD9-81ED-4DB2-BD59-A6C34878D82A}">
                    <a16:rowId xmlns:a16="http://schemas.microsoft.com/office/drawing/2014/main" val="3202132769"/>
                  </a:ext>
                </a:extLst>
              </a:tr>
              <a:tr h="123126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</a:rPr>
                        <a:t>Sparring-Partner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2" marR="47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2" marR="47492" marT="0" marB="0"/>
                </a:tc>
                <a:extLst>
                  <a:ext uri="{0D108BD9-81ED-4DB2-BD59-A6C34878D82A}">
                    <a16:rowId xmlns:a16="http://schemas.microsoft.com/office/drawing/2014/main" val="3984723869"/>
                  </a:ext>
                </a:extLst>
              </a:tr>
              <a:tr h="123126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</a:rPr>
                        <a:t>Organisationsentwicklung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2" marR="47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2" marR="47492" marT="0" marB="0"/>
                </a:tc>
                <a:extLst>
                  <a:ext uri="{0D108BD9-81ED-4DB2-BD59-A6C34878D82A}">
                    <a16:rowId xmlns:a16="http://schemas.microsoft.com/office/drawing/2014/main" val="894814250"/>
                  </a:ext>
                </a:extLst>
              </a:tr>
              <a:tr h="123126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</a:rPr>
                        <a:t>Brancheninformationen</a:t>
                      </a:r>
                      <a:r>
                        <a:rPr lang="en-US" sz="1200" baseline="0" dirty="0" smtClean="0">
                          <a:effectLst/>
                        </a:rPr>
                        <a:t> und </a:t>
                      </a:r>
                      <a:r>
                        <a:rPr lang="en-US" sz="1200" baseline="0" dirty="0" err="1" smtClean="0">
                          <a:effectLst/>
                        </a:rPr>
                        <a:t>Gründungsarten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2" marR="47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2" marR="47492" marT="0" marB="0"/>
                </a:tc>
                <a:extLst>
                  <a:ext uri="{0D108BD9-81ED-4DB2-BD59-A6C34878D82A}">
                    <a16:rowId xmlns:a16="http://schemas.microsoft.com/office/drawing/2014/main" val="2718657077"/>
                  </a:ext>
                </a:extLst>
              </a:tr>
              <a:tr h="123126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</a:rPr>
                        <a:t>Rechtsberatung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2" marR="47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2" marR="47492" marT="0" marB="0"/>
                </a:tc>
                <a:extLst>
                  <a:ext uri="{0D108BD9-81ED-4DB2-BD59-A6C34878D82A}">
                    <a16:rowId xmlns:a16="http://schemas.microsoft.com/office/drawing/2014/main" val="1589819410"/>
                  </a:ext>
                </a:extLst>
              </a:tr>
              <a:tr h="123126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</a:rPr>
                        <a:t>Steuern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2" marR="47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2" marR="47492" marT="0" marB="0"/>
                </a:tc>
                <a:extLst>
                  <a:ext uri="{0D108BD9-81ED-4DB2-BD59-A6C34878D82A}">
                    <a16:rowId xmlns:a16="http://schemas.microsoft.com/office/drawing/2014/main" val="2081120672"/>
                  </a:ext>
                </a:extLst>
              </a:tr>
            </a:tbl>
          </a:graphicData>
        </a:graphic>
      </p:graphicFrame>
      <p:graphicFrame>
        <p:nvGraphicFramePr>
          <p:cNvPr id="15" name="Inhaltsplatzhalter 13"/>
          <p:cNvGraphicFramePr>
            <a:graphicFrameLocks/>
          </p:cNvGraphicFramePr>
          <p:nvPr>
            <p:extLst/>
          </p:nvPr>
        </p:nvGraphicFramePr>
        <p:xfrm>
          <a:off x="4211960" y="1473635"/>
          <a:ext cx="3168352" cy="177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9093">
                  <a:extLst>
                    <a:ext uri="{9D8B030D-6E8A-4147-A177-3AD203B41FA5}">
                      <a16:colId xmlns:a16="http://schemas.microsoft.com/office/drawing/2014/main" val="376043379"/>
                    </a:ext>
                  </a:extLst>
                </a:gridCol>
                <a:gridCol w="259259">
                  <a:extLst>
                    <a:ext uri="{9D8B030D-6E8A-4147-A177-3AD203B41FA5}">
                      <a16:colId xmlns:a16="http://schemas.microsoft.com/office/drawing/2014/main" val="900266931"/>
                    </a:ext>
                  </a:extLst>
                </a:gridCol>
              </a:tblGrid>
              <a:tr h="123126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r>
                        <a:rPr lang="de-DE" sz="1200" dirty="0" smtClean="0">
                          <a:effectLst/>
                        </a:rPr>
                        <a:t>Was wir bereits tun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2" marR="47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2" marR="47492" marT="0" marB="0"/>
                </a:tc>
                <a:extLst>
                  <a:ext uri="{0D108BD9-81ED-4DB2-BD59-A6C34878D82A}">
                    <a16:rowId xmlns:a16="http://schemas.microsoft.com/office/drawing/2014/main" val="3064551048"/>
                  </a:ext>
                </a:extLst>
              </a:tr>
              <a:tr h="123126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</a:rPr>
                        <a:t>Finanzierung &amp; Fördermittel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2" marR="47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2" marR="47492" marT="0" marB="0"/>
                </a:tc>
                <a:extLst>
                  <a:ext uri="{0D108BD9-81ED-4DB2-BD59-A6C34878D82A}">
                    <a16:rowId xmlns:a16="http://schemas.microsoft.com/office/drawing/2014/main" val="2457144208"/>
                  </a:ext>
                </a:extLst>
              </a:tr>
              <a:tr h="123126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Venture </a:t>
                      </a:r>
                      <a:r>
                        <a:rPr lang="de-DE" sz="1200" dirty="0" smtClean="0">
                          <a:effectLst/>
                        </a:rPr>
                        <a:t>Capital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2" marR="47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2" marR="47492" marT="0" marB="0"/>
                </a:tc>
                <a:extLst>
                  <a:ext uri="{0D108BD9-81ED-4DB2-BD59-A6C34878D82A}">
                    <a16:rowId xmlns:a16="http://schemas.microsoft.com/office/drawing/2014/main" val="3598876683"/>
                  </a:ext>
                </a:extLst>
              </a:tr>
              <a:tr h="123126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</a:rPr>
                        <a:t>Internationalisierung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2" marR="47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2" marR="47492" marT="0" marB="0"/>
                </a:tc>
                <a:extLst>
                  <a:ext uri="{0D108BD9-81ED-4DB2-BD59-A6C34878D82A}">
                    <a16:rowId xmlns:a16="http://schemas.microsoft.com/office/drawing/2014/main" val="297656101"/>
                  </a:ext>
                </a:extLst>
              </a:tr>
              <a:tr h="123126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</a:rPr>
                        <a:t>Netzwerk </a:t>
                      </a:r>
                      <a:r>
                        <a:rPr lang="de-DE" sz="1200" dirty="0">
                          <a:effectLst/>
                        </a:rPr>
                        <a:t>/ </a:t>
                      </a:r>
                      <a:r>
                        <a:rPr lang="de-DE" sz="1200" dirty="0" smtClean="0">
                          <a:effectLst/>
                        </a:rPr>
                        <a:t>Ökosystem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2" marR="47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2" marR="47492" marT="0" marB="0"/>
                </a:tc>
                <a:extLst>
                  <a:ext uri="{0D108BD9-81ED-4DB2-BD59-A6C34878D82A}">
                    <a16:rowId xmlns:a16="http://schemas.microsoft.com/office/drawing/2014/main" val="1922492506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</a:rPr>
                        <a:t>Veranstaltungen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2" marR="47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2" marR="47492" marT="0" marB="0"/>
                </a:tc>
                <a:extLst>
                  <a:ext uri="{0D108BD9-81ED-4DB2-BD59-A6C34878D82A}">
                    <a16:rowId xmlns:a16="http://schemas.microsoft.com/office/drawing/2014/main" val="3694305192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de-DE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Ausländerrecht</a:t>
                      </a:r>
                      <a:endParaRPr lang="de-DE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665" marR="45665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de-D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de-DE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665" marR="45665" marT="0" marB="0"/>
                </a:tc>
                <a:extLst>
                  <a:ext uri="{0D108BD9-81ED-4DB2-BD59-A6C34878D82A}">
                    <a16:rowId xmlns:a16="http://schemas.microsoft.com/office/drawing/2014/main" val="2718959097"/>
                  </a:ext>
                </a:extLst>
              </a:tr>
            </a:tbl>
          </a:graphicData>
        </a:graphic>
      </p:graphicFrame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FD5782ED-3E56-46B2-AC5E-CFD237F03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668" y="4770000"/>
            <a:ext cx="6840000" cy="151200"/>
          </a:xfrm>
        </p:spPr>
        <p:txBody>
          <a:bodyPr/>
          <a:lstStyle/>
          <a:p>
            <a:pPr algn="l"/>
            <a:r>
              <a:rPr lang="de-DE" dirty="0"/>
              <a:t>Mathias Härchen | </a:t>
            </a:r>
            <a:r>
              <a:rPr lang="de-DE" dirty="0" smtClean="0"/>
              <a:t>Startup-Unit IHK Köln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9357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Nein, </a:t>
            </a:r>
            <a:r>
              <a:rPr lang="de-DE" dirty="0"/>
              <a:t>…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1DB6-3692-43BA-A252-8B060A33E309}" type="slidenum">
              <a:rPr lang="de-DE" smtClean="0"/>
              <a:pPr/>
              <a:t>4</a:t>
            </a:fld>
            <a:endParaRPr lang="de-DE" dirty="0"/>
          </a:p>
        </p:txBody>
      </p:sp>
      <p:graphicFrame>
        <p:nvGraphicFramePr>
          <p:cNvPr id="8" name="Inhaltsplatzhalter 6"/>
          <p:cNvGraphicFramePr>
            <a:graphicFrameLocks/>
          </p:cNvGraphicFramePr>
          <p:nvPr>
            <p:extLst/>
          </p:nvPr>
        </p:nvGraphicFramePr>
        <p:xfrm>
          <a:off x="539552" y="1491630"/>
          <a:ext cx="3960440" cy="152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2322450272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1706625092"/>
                    </a:ext>
                  </a:extLst>
                </a:gridCol>
              </a:tblGrid>
              <a:tr h="118391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</a:rPr>
                        <a:t>Was</a:t>
                      </a:r>
                      <a:r>
                        <a:rPr lang="de-DE" sz="1200" baseline="0" dirty="0" smtClean="0">
                          <a:effectLst/>
                        </a:rPr>
                        <a:t> wir nicht tun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5" marR="456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5" marR="45665" marT="0" marB="0"/>
                </a:tc>
                <a:extLst>
                  <a:ext uri="{0D108BD9-81ED-4DB2-BD59-A6C34878D82A}">
                    <a16:rowId xmlns:a16="http://schemas.microsoft.com/office/drawing/2014/main" val="2774928884"/>
                  </a:ext>
                </a:extLst>
              </a:tr>
              <a:tr h="118391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err="1">
                          <a:effectLst/>
                        </a:rPr>
                        <a:t>Coworking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5" marR="456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5" marR="45665" marT="0" marB="0"/>
                </a:tc>
                <a:extLst>
                  <a:ext uri="{0D108BD9-81ED-4DB2-BD59-A6C34878D82A}">
                    <a16:rowId xmlns:a16="http://schemas.microsoft.com/office/drawing/2014/main" val="1674881937"/>
                  </a:ext>
                </a:extLst>
              </a:tr>
              <a:tr h="118391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</a:rPr>
                        <a:t>Technischer Zugang &amp; Angebote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5" marR="456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5" marR="45665" marT="0" marB="0"/>
                </a:tc>
                <a:extLst>
                  <a:ext uri="{0D108BD9-81ED-4DB2-BD59-A6C34878D82A}">
                    <a16:rowId xmlns:a16="http://schemas.microsoft.com/office/drawing/2014/main" val="2734669512"/>
                  </a:ext>
                </a:extLst>
              </a:tr>
              <a:tr h="118391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</a:rPr>
                        <a:t>Rekrutierung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5" marR="456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r>
                        <a:rPr lang="de-DE" sz="1200" dirty="0" smtClean="0">
                          <a:effectLst/>
                        </a:rPr>
                        <a:t>(noch nicht)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5" marR="45665" marT="0" marB="0"/>
                </a:tc>
                <a:extLst>
                  <a:ext uri="{0D108BD9-81ED-4DB2-BD59-A6C34878D82A}">
                    <a16:rowId xmlns:a16="http://schemas.microsoft.com/office/drawing/2014/main" val="3429034387"/>
                  </a:ext>
                </a:extLst>
              </a:tr>
              <a:tr h="118391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</a:rPr>
                        <a:t>Team</a:t>
                      </a:r>
                      <a:r>
                        <a:rPr lang="de-DE" sz="1200" baseline="0" dirty="0" smtClean="0">
                          <a:effectLst/>
                        </a:rPr>
                        <a:t>-</a:t>
                      </a:r>
                      <a:r>
                        <a:rPr lang="de-DE" sz="1200" baseline="0" dirty="0" err="1" smtClean="0">
                          <a:effectLst/>
                        </a:rPr>
                        <a:t>M</a:t>
                      </a:r>
                      <a:r>
                        <a:rPr lang="de-DE" sz="1200" dirty="0" err="1" smtClean="0">
                          <a:effectLst/>
                        </a:rPr>
                        <a:t>atching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5" marR="4566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r>
                        <a:rPr lang="de-DE" sz="1200" dirty="0" smtClean="0">
                          <a:effectLst/>
                        </a:rPr>
                        <a:t>(noch nicht)</a:t>
                      </a:r>
                      <a:endParaRPr lang="de-DE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5" marR="45665" marT="0" marB="0"/>
                </a:tc>
                <a:extLst>
                  <a:ext uri="{0D108BD9-81ED-4DB2-BD59-A6C34878D82A}">
                    <a16:rowId xmlns:a16="http://schemas.microsoft.com/office/drawing/2014/main" val="1664589889"/>
                  </a:ext>
                </a:extLst>
              </a:tr>
              <a:tr h="118391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Mentoring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5" marR="4566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r>
                        <a:rPr lang="de-DE" sz="1200" dirty="0" smtClean="0">
                          <a:effectLst/>
                        </a:rPr>
                        <a:t>(noch nicht)</a:t>
                      </a:r>
                      <a:endParaRPr lang="de-DE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5" marR="45665" marT="0" marB="0"/>
                </a:tc>
                <a:extLst>
                  <a:ext uri="{0D108BD9-81ED-4DB2-BD59-A6C34878D82A}">
                    <a16:rowId xmlns:a16="http://schemas.microsoft.com/office/drawing/2014/main" val="331210733"/>
                  </a:ext>
                </a:extLst>
              </a:tr>
            </a:tbl>
          </a:graphicData>
        </a:graphic>
      </p:graphicFrame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220F10F5-1F6D-4F53-8B56-4A8818C44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668" y="4770000"/>
            <a:ext cx="6840000" cy="151200"/>
          </a:xfrm>
        </p:spPr>
        <p:txBody>
          <a:bodyPr/>
          <a:lstStyle/>
          <a:p>
            <a:pPr algn="l"/>
            <a:r>
              <a:rPr lang="de-DE" dirty="0"/>
              <a:t>Mathias Härchen | Startup-Unit IHK </a:t>
            </a:r>
            <a:r>
              <a:rPr lang="de-DE" dirty="0" smtClean="0"/>
              <a:t>Köln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976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6 </a:t>
            </a:r>
            <a:r>
              <a:rPr lang="de-DE" dirty="0" smtClean="0"/>
              <a:t>Themenfelder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1DB6-3692-43BA-A252-8B060A33E309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39552" y="1707654"/>
            <a:ext cx="1800200" cy="115212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44478" y="3333874"/>
            <a:ext cx="1800200" cy="115212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312720" y="3333874"/>
            <a:ext cx="1800200" cy="115212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304378" y="1728092"/>
            <a:ext cx="1800200" cy="115212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069204" y="1728091"/>
            <a:ext cx="1800200" cy="115212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80962" y="3333874"/>
            <a:ext cx="1800200" cy="115212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93730" y="1868219"/>
            <a:ext cx="1691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Geschäftsidee</a:t>
            </a:r>
            <a:b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&amp;</a:t>
            </a:r>
            <a:b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Konzeption</a:t>
            </a:r>
            <a:endParaRPr lang="de-D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358112" y="3490999"/>
            <a:ext cx="1709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Beratung</a:t>
            </a:r>
          </a:p>
          <a:p>
            <a:pPr algn="ctr"/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&amp;</a:t>
            </a:r>
          </a:p>
          <a:p>
            <a:pPr algn="ctr"/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Netzwerke</a:t>
            </a:r>
            <a:endParaRPr lang="de-D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326298" y="1885583"/>
            <a:ext cx="1726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Gründerperson </a:t>
            </a:r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&amp;</a:t>
            </a:r>
          </a:p>
          <a:p>
            <a:pPr algn="ctr"/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Gründungsarten</a:t>
            </a:r>
            <a:endParaRPr lang="de-D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93730" y="3490999"/>
            <a:ext cx="1691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Finanzierung</a:t>
            </a:r>
            <a:b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&amp;</a:t>
            </a:r>
            <a:b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Fördermittel</a:t>
            </a:r>
            <a:endParaRPr lang="de-D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080962" y="1762472"/>
            <a:ext cx="1811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Personal</a:t>
            </a:r>
            <a:b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&amp;</a:t>
            </a:r>
          </a:p>
          <a:p>
            <a:pPr algn="ctr"/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Unternehmens-</a:t>
            </a:r>
            <a:b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DE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organisation</a:t>
            </a:r>
            <a:endParaRPr lang="de-DE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080962" y="3367889"/>
            <a:ext cx="1811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Wachstum</a:t>
            </a:r>
            <a:b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&amp;</a:t>
            </a:r>
            <a:b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DE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Internationali-sierung</a:t>
            </a:r>
            <a:endParaRPr lang="de-D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ußzeilenplatzhalter 2">
            <a:extLst>
              <a:ext uri="{FF2B5EF4-FFF2-40B4-BE49-F238E27FC236}">
                <a16:creationId xmlns:a16="http://schemas.microsoft.com/office/drawing/2014/main" id="{06586AC2-B129-4B4B-82C1-71C5DF35E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668" y="4770000"/>
            <a:ext cx="6840000" cy="151200"/>
          </a:xfrm>
        </p:spPr>
        <p:txBody>
          <a:bodyPr/>
          <a:lstStyle/>
          <a:p>
            <a:pPr algn="l"/>
            <a:r>
              <a:rPr lang="de-DE" dirty="0"/>
              <a:t>Mathias Härchen | Startup-Unit IHK </a:t>
            </a:r>
            <a:r>
              <a:rPr lang="de-DE" dirty="0" smtClean="0"/>
              <a:t>Köln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4493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Unser Alleinstellungsmerkmal: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1DB6-3692-43BA-A252-8B060A33E309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0800" y="1364400"/>
            <a:ext cx="7639592" cy="3078000"/>
          </a:xfrm>
        </p:spPr>
        <p:txBody>
          <a:bodyPr/>
          <a:lstStyle/>
          <a:p>
            <a:pPr marL="0" indent="0">
              <a:lnSpc>
                <a:spcPts val="1400"/>
              </a:lnSpc>
              <a:spcAft>
                <a:spcPts val="0"/>
              </a:spcAft>
              <a:buNone/>
            </a:pPr>
            <a:endParaRPr lang="de-DE" sz="800" dirty="0"/>
          </a:p>
          <a:p>
            <a:pPr marL="0" indent="0">
              <a:lnSpc>
                <a:spcPts val="1400"/>
              </a:lnSpc>
              <a:spcAft>
                <a:spcPts val="0"/>
              </a:spcAft>
              <a:buNone/>
            </a:pPr>
            <a:endParaRPr lang="de-DE" sz="800" dirty="0"/>
          </a:p>
          <a:p>
            <a:pPr marL="0" indent="0" algn="ctr">
              <a:lnSpc>
                <a:spcPts val="1400"/>
              </a:lnSpc>
              <a:spcAft>
                <a:spcPts val="0"/>
              </a:spcAft>
              <a:buNone/>
            </a:pPr>
            <a:endParaRPr lang="de-DE" sz="2300" b="1" dirty="0"/>
          </a:p>
          <a:p>
            <a:pPr marL="0" indent="0" algn="ctr">
              <a:lnSpc>
                <a:spcPts val="1400"/>
              </a:lnSpc>
              <a:spcAft>
                <a:spcPts val="0"/>
              </a:spcAft>
              <a:buNone/>
            </a:pPr>
            <a:r>
              <a:rPr lang="de-DE" sz="2300" b="1" dirty="0" smtClean="0"/>
              <a:t>Unabhängiger Anbieter</a:t>
            </a:r>
          </a:p>
          <a:p>
            <a:pPr marL="0" indent="0" algn="ctr">
              <a:lnSpc>
                <a:spcPts val="1400"/>
              </a:lnSpc>
              <a:spcAft>
                <a:spcPts val="0"/>
              </a:spcAft>
              <a:buNone/>
            </a:pPr>
            <a:endParaRPr lang="de-DE" sz="2300" b="1" dirty="0"/>
          </a:p>
          <a:p>
            <a:pPr marL="0" indent="0" algn="ctr">
              <a:lnSpc>
                <a:spcPts val="1400"/>
              </a:lnSpc>
              <a:spcAft>
                <a:spcPts val="0"/>
              </a:spcAft>
              <a:buNone/>
            </a:pPr>
            <a:endParaRPr lang="de-DE" sz="2300" b="1" dirty="0" smtClean="0"/>
          </a:p>
          <a:p>
            <a:pPr marL="0" indent="0" algn="ctr">
              <a:lnSpc>
                <a:spcPts val="1400"/>
              </a:lnSpc>
              <a:buNone/>
            </a:pPr>
            <a:r>
              <a:rPr lang="de-DE" dirty="0" smtClean="0"/>
              <a:t>dank fehlender</a:t>
            </a:r>
          </a:p>
          <a:p>
            <a:pPr marL="0" indent="0" algn="ctr">
              <a:lnSpc>
                <a:spcPts val="1400"/>
              </a:lnSpc>
              <a:buNone/>
            </a:pPr>
            <a:r>
              <a:rPr lang="de-DE" dirty="0" smtClean="0"/>
              <a:t>Gewinnerzielung</a:t>
            </a:r>
            <a:endParaRPr lang="de-DE" dirty="0"/>
          </a:p>
          <a:p>
            <a:pPr marL="0" indent="0">
              <a:lnSpc>
                <a:spcPts val="1400"/>
              </a:lnSpc>
              <a:spcAft>
                <a:spcPts val="0"/>
              </a:spcAft>
              <a:buNone/>
            </a:pPr>
            <a:r>
              <a:rPr lang="de-DE" sz="2300" b="1" dirty="0" smtClean="0"/>
              <a:t> </a:t>
            </a:r>
          </a:p>
          <a:p>
            <a:pPr marL="0" indent="0" algn="ctr">
              <a:lnSpc>
                <a:spcPts val="1400"/>
              </a:lnSpc>
              <a:spcAft>
                <a:spcPts val="0"/>
              </a:spcAft>
              <a:buNone/>
            </a:pPr>
            <a:endParaRPr lang="de-DE" sz="2300" b="1" dirty="0"/>
          </a:p>
          <a:p>
            <a:pPr marL="0" indent="0" algn="ctr">
              <a:lnSpc>
                <a:spcPts val="1400"/>
              </a:lnSpc>
              <a:spcAft>
                <a:spcPts val="0"/>
              </a:spcAft>
              <a:buNone/>
            </a:pPr>
            <a:endParaRPr lang="de-DE" sz="2300" b="1" dirty="0" smtClean="0"/>
          </a:p>
          <a:p>
            <a:pPr marL="0" indent="0" algn="ctr">
              <a:lnSpc>
                <a:spcPts val="1400"/>
              </a:lnSpc>
              <a:spcAft>
                <a:spcPts val="0"/>
              </a:spcAft>
              <a:buNone/>
            </a:pPr>
            <a:endParaRPr lang="de-DE" sz="2300" b="1" dirty="0"/>
          </a:p>
          <a:p>
            <a:pPr marL="0" indent="0" algn="ctr">
              <a:lnSpc>
                <a:spcPts val="1400"/>
              </a:lnSpc>
              <a:spcAft>
                <a:spcPts val="0"/>
              </a:spcAft>
              <a:buNone/>
            </a:pPr>
            <a:endParaRPr lang="de-DE" sz="2300" b="1" dirty="0" smtClean="0"/>
          </a:p>
          <a:p>
            <a:pPr marL="0" indent="0" algn="ctr">
              <a:lnSpc>
                <a:spcPts val="1400"/>
              </a:lnSpc>
              <a:spcAft>
                <a:spcPts val="0"/>
              </a:spcAft>
              <a:buNone/>
            </a:pPr>
            <a:endParaRPr lang="de-DE" sz="2300" b="1" dirty="0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93378F5E-42A4-4209-A400-F66467F60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668" y="4770000"/>
            <a:ext cx="6840000" cy="151200"/>
          </a:xfrm>
        </p:spPr>
        <p:txBody>
          <a:bodyPr/>
          <a:lstStyle/>
          <a:p>
            <a:pPr algn="l"/>
            <a:r>
              <a:rPr lang="de-DE" dirty="0"/>
              <a:t>Mathias Härchen | Startup-Unit IHK Köln</a:t>
            </a:r>
          </a:p>
        </p:txBody>
      </p:sp>
    </p:spTree>
    <p:extLst>
      <p:ext uri="{BB962C8B-B14F-4D97-AF65-F5344CB8AC3E}">
        <p14:creationId xmlns:p14="http://schemas.microsoft.com/office/powerpoint/2010/main" val="3939785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6 </a:t>
            </a:r>
            <a:r>
              <a:rPr lang="de-DE" dirty="0" smtClean="0"/>
              <a:t>Themenfelder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1DB6-3692-43BA-A252-8B060A33E309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39552" y="1707654"/>
            <a:ext cx="1800200" cy="115212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44478" y="3333874"/>
            <a:ext cx="1800200" cy="115212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312720" y="3333874"/>
            <a:ext cx="1800200" cy="115212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304378" y="1728092"/>
            <a:ext cx="1800200" cy="115212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069204" y="1728091"/>
            <a:ext cx="1800200" cy="115212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80962" y="3333874"/>
            <a:ext cx="1800200" cy="115212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93730" y="1868219"/>
            <a:ext cx="1691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Geschäftsidee</a:t>
            </a:r>
            <a:b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&amp;</a:t>
            </a:r>
            <a:b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Konzeption</a:t>
            </a:r>
            <a:endParaRPr lang="de-D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358112" y="3490999"/>
            <a:ext cx="1709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Beratung</a:t>
            </a:r>
          </a:p>
          <a:p>
            <a:pPr algn="ctr"/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&amp;</a:t>
            </a:r>
          </a:p>
          <a:p>
            <a:pPr algn="ctr"/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Netzwerke</a:t>
            </a:r>
            <a:endParaRPr lang="de-D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326298" y="1885583"/>
            <a:ext cx="1726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Gründerperson </a:t>
            </a:r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&amp;</a:t>
            </a:r>
          </a:p>
          <a:p>
            <a:pPr algn="ctr"/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Gründungsarten</a:t>
            </a:r>
            <a:endParaRPr lang="de-D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93730" y="3490999"/>
            <a:ext cx="1691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Finanzierung</a:t>
            </a:r>
            <a:b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&amp;</a:t>
            </a:r>
            <a:b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Fördermittel</a:t>
            </a:r>
            <a:endParaRPr lang="de-D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080962" y="1762472"/>
            <a:ext cx="1811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Personal</a:t>
            </a:r>
            <a:b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&amp;</a:t>
            </a:r>
          </a:p>
          <a:p>
            <a:pPr algn="ctr"/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Unternehmens-</a:t>
            </a:r>
            <a:b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DE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organisation</a:t>
            </a:r>
            <a:endParaRPr lang="de-DE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080962" y="3367889"/>
            <a:ext cx="1811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Wachstum</a:t>
            </a:r>
            <a:b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&amp;</a:t>
            </a:r>
            <a:b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DE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Internationali-sierung</a:t>
            </a:r>
            <a:endParaRPr lang="de-D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ußzeilenplatzhalter 2">
            <a:extLst>
              <a:ext uri="{FF2B5EF4-FFF2-40B4-BE49-F238E27FC236}">
                <a16:creationId xmlns:a16="http://schemas.microsoft.com/office/drawing/2014/main" id="{06586AC2-B129-4B4B-82C1-71C5DF35E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668" y="4770000"/>
            <a:ext cx="6840000" cy="151200"/>
          </a:xfrm>
        </p:spPr>
        <p:txBody>
          <a:bodyPr/>
          <a:lstStyle/>
          <a:p>
            <a:pPr algn="l"/>
            <a:r>
              <a:rPr lang="de-DE" dirty="0"/>
              <a:t>Mathias Härchen | Startup-Unit IHK </a:t>
            </a:r>
            <a:r>
              <a:rPr lang="de-DE" dirty="0" smtClean="0"/>
              <a:t>Köln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896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1DB6-3692-43BA-A252-8B060A33E309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23528" y="909295"/>
            <a:ext cx="8424936" cy="654343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023828" y="1067189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Geschäftsidee &amp; Konzeption</a:t>
            </a:r>
            <a:endParaRPr lang="de-D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ußzeilenplatzhalter 2">
            <a:extLst>
              <a:ext uri="{FF2B5EF4-FFF2-40B4-BE49-F238E27FC236}">
                <a16:creationId xmlns:a16="http://schemas.microsoft.com/office/drawing/2014/main" id="{42BB71A0-B9BF-4B49-A1C7-EC472D53A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668" y="4770000"/>
            <a:ext cx="6840000" cy="151200"/>
          </a:xfrm>
        </p:spPr>
        <p:txBody>
          <a:bodyPr/>
          <a:lstStyle/>
          <a:p>
            <a:pPr algn="l"/>
            <a:r>
              <a:rPr lang="de-DE" dirty="0"/>
              <a:t>Mathias Härchen | </a:t>
            </a:r>
            <a:r>
              <a:rPr lang="de-DE" dirty="0" smtClean="0"/>
              <a:t>IHK </a:t>
            </a:r>
            <a:r>
              <a:rPr lang="de-DE" dirty="0" err="1" smtClean="0"/>
              <a:t>accelerates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24248" y="1635646"/>
            <a:ext cx="38164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Business Model </a:t>
            </a: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Canvas</a:t>
            </a:r>
            <a:endParaRPr lang="de-DE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Design </a:t>
            </a: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Thinking</a:t>
            </a:r>
            <a:endParaRPr lang="de-DE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Businessplan</a:t>
            </a: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Marktanalyse (</a:t>
            </a: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Kunden+Wettbewerb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Alleinstellungsmerkmal</a:t>
            </a:r>
            <a:br>
              <a:rPr lang="de-DE" sz="1400" dirty="0" smtClean="0">
                <a:latin typeface="Arial" pitchFamily="34" charset="0"/>
                <a:cs typeface="Arial" pitchFamily="34" charset="0"/>
              </a:rPr>
            </a:br>
            <a:r>
              <a:rPr lang="de-DE" sz="1400" dirty="0" smtClean="0">
                <a:latin typeface="Arial" pitchFamily="34" charset="0"/>
                <a:cs typeface="Arial" pitchFamily="34" charset="0"/>
              </a:rPr>
              <a:t>	(Unique </a:t>
            </a: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Selling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 Proposition; USP)</a:t>
            </a: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Preisbestimmung</a:t>
            </a: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Ertragsmodell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932040" y="1635646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itchFamily="34" charset="0"/>
                <a:cs typeface="Arial" pitchFamily="34" charset="0"/>
              </a:rPr>
              <a:t>Validierung (Tests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(Lean) Startup</a:t>
            </a: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Marketing &amp; Vertrieb / Werbung</a:t>
            </a: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Pitch</a:t>
            </a: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Pitch- und Businessplanwettbewerbe</a:t>
            </a: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Stellungnahmen</a:t>
            </a:r>
          </a:p>
        </p:txBody>
      </p:sp>
    </p:spTree>
    <p:extLst>
      <p:ext uri="{BB962C8B-B14F-4D97-AF65-F5344CB8AC3E}">
        <p14:creationId xmlns:p14="http://schemas.microsoft.com/office/powerpoint/2010/main" val="194252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1DB6-3692-43BA-A252-8B060A33E309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23528" y="909295"/>
            <a:ext cx="8424936" cy="654343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843808" y="1067189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Gründerperson &amp; Gründungsarten</a:t>
            </a:r>
          </a:p>
        </p:txBody>
      </p:sp>
      <p:sp>
        <p:nvSpPr>
          <p:cNvPr id="21" name="Fußzeilenplatzhalter 2">
            <a:extLst>
              <a:ext uri="{FF2B5EF4-FFF2-40B4-BE49-F238E27FC236}">
                <a16:creationId xmlns:a16="http://schemas.microsoft.com/office/drawing/2014/main" id="{42BB71A0-B9BF-4B49-A1C7-EC472D53A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668" y="4770000"/>
            <a:ext cx="6840000" cy="151200"/>
          </a:xfrm>
        </p:spPr>
        <p:txBody>
          <a:bodyPr/>
          <a:lstStyle/>
          <a:p>
            <a:pPr algn="l"/>
            <a:r>
              <a:rPr lang="de-DE" dirty="0"/>
              <a:t>Mathias Härchen | </a:t>
            </a:r>
            <a:r>
              <a:rPr lang="de-DE" dirty="0" smtClean="0"/>
              <a:t>IHK </a:t>
            </a:r>
            <a:r>
              <a:rPr lang="de-DE" dirty="0" err="1" smtClean="0"/>
              <a:t>accelerates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23528" y="1635646"/>
            <a:ext cx="38164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Freie Berufe</a:t>
            </a: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Handwerk</a:t>
            </a: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Nebenerwerbsgründung</a:t>
            </a: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Branchenspezifika (Statistiken, Recht)</a:t>
            </a: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eCommerce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932040" y="1635646"/>
            <a:ext cx="38164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Franchise</a:t>
            </a: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Gründung aus dem Ausland</a:t>
            </a: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Aufenthaltsrecht</a:t>
            </a: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Schülergründungen</a:t>
            </a:r>
          </a:p>
          <a:p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Social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 Entrepreneurship</a:t>
            </a:r>
          </a:p>
        </p:txBody>
      </p:sp>
    </p:spTree>
    <p:extLst>
      <p:ext uri="{BB962C8B-B14F-4D97-AF65-F5344CB8AC3E}">
        <p14:creationId xmlns:p14="http://schemas.microsoft.com/office/powerpoint/2010/main" val="126493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novation und Umwelt_neu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Existenzgründung und Unternehmensförderung16zu9</Template>
  <TotalTime>0</TotalTime>
  <Words>485</Words>
  <Application>Microsoft Office PowerPoint</Application>
  <PresentationFormat>Bildschirmpräsentation (16:9)</PresentationFormat>
  <Paragraphs>215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Innovation und Umwelt_neu</vt:lpstr>
      <vt:lpstr>PowerPoint-Präsentation</vt:lpstr>
      <vt:lpstr>Unsere Mission:</vt:lpstr>
      <vt:lpstr>Ja, … </vt:lpstr>
      <vt:lpstr>Nein, …</vt:lpstr>
      <vt:lpstr>6 Themenfelder</vt:lpstr>
      <vt:lpstr>Unser Alleinstellungsmerkmal:</vt:lpstr>
      <vt:lpstr>6 Themenfelder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IHK Koeln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Vorlage Allgemein</dc:subject>
  <dc:creator>Ass. jur. Mathias Härchen</dc:creator>
  <cp:lastModifiedBy>SYSTEM</cp:lastModifiedBy>
  <cp:revision>56</cp:revision>
  <dcterms:created xsi:type="dcterms:W3CDTF">2019-05-07T12:17:16Z</dcterms:created>
  <dcterms:modified xsi:type="dcterms:W3CDTF">2020-03-28T12:00:05Z</dcterms:modified>
</cp:coreProperties>
</file>